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13716000" cx="24377650"/>
  <p:notesSz cx="6858000" cy="9144000"/>
  <p:embeddedFontLst>
    <p:embeddedFont>
      <p:font typeface="Source Sans Pro Light"/>
      <p:regular r:id="rId17"/>
      <p:bold r:id="rId18"/>
      <p:italic r:id="rId19"/>
      <p:boldItalic r:id="rId20"/>
    </p:embeddedFont>
    <p:embeddedFont>
      <p:font typeface="Source Sans Pro"/>
      <p:regular r:id="rId21"/>
      <p:bold r:id="rId22"/>
      <p:italic r:id="rId23"/>
      <p:boldItalic r:id="rId24"/>
    </p:embeddedFont>
    <p:embeddedFont>
      <p:font typeface="Century Gothic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81">
          <p15:clr>
            <a:srgbClr val="A4A3A4"/>
          </p15:clr>
        </p15:guide>
        <p15:guide id="2" orient="horz" pos="4547">
          <p15:clr>
            <a:srgbClr val="A4A3A4"/>
          </p15:clr>
        </p15:guide>
        <p15:guide id="3" pos="767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gRaBbYK51Q9/yPj1TwKofa7TDu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5522B3-2579-4861-9E96-A997460DF276}">
  <a:tblStyle styleId="{FE5522B3-2579-4861-9E96-A997460DF2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81" orient="horz"/>
        <p:guide pos="4547" orient="horz"/>
        <p:guide pos="767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Light-boldItalic.fntdata"/><Relationship Id="rId22" Type="http://schemas.openxmlformats.org/officeDocument/2006/relationships/font" Target="fonts/SourceSansPro-bold.fntdata"/><Relationship Id="rId21" Type="http://schemas.openxmlformats.org/officeDocument/2006/relationships/font" Target="fonts/SourceSansPro-regular.fntdata"/><Relationship Id="rId24" Type="http://schemas.openxmlformats.org/officeDocument/2006/relationships/font" Target="fonts/SourceSansPro-boldItalic.fntdata"/><Relationship Id="rId23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bold.fntdata"/><Relationship Id="rId25" Type="http://schemas.openxmlformats.org/officeDocument/2006/relationships/font" Target="fonts/CenturyGothic-regular.fntdata"/><Relationship Id="rId28" Type="http://schemas.openxmlformats.org/officeDocument/2006/relationships/font" Target="fonts/CenturyGothic-boldItalic.fntdata"/><Relationship Id="rId27" Type="http://schemas.openxmlformats.org/officeDocument/2006/relationships/font" Target="fonts/CenturyGothic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SourceSansProLight-regular.fntdata"/><Relationship Id="rId16" Type="http://schemas.openxmlformats.org/officeDocument/2006/relationships/slide" Target="slides/slide10.xml"/><Relationship Id="rId19" Type="http://schemas.openxmlformats.org/officeDocument/2006/relationships/font" Target="fonts/SourceSansProLight-italic.fntdata"/><Relationship Id="rId18" Type="http://schemas.openxmlformats.org/officeDocument/2006/relationships/font" Target="fonts/SourceSansPro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5a2266d45_0_8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05a2266d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05a2266d45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61eb558ad0_0_2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61eb558ad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61eb558ad0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5a2266d45_0_4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05a2266d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g205a2266d45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a2266d45_0_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05a2266d4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g205a2266d45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a2266d45_0_3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05a2266d4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05a2266d45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5a2266d45_0_2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05a2266d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05a2266d45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bd95d7e95_0_2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13bd95d7e9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13bd95d7e95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1eb558ad0_0_23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61eb558ad0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" name="Google Shape;116;g161eb558ad0_0_2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1eb558ad0_0_24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161eb558ad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161eb558ad0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5a2266d45_0_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05a2266d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05a2266d4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6398"/>
              <a:buFont typeface="Century Gothic"/>
              <a:buNone/>
              <a:defRPr sz="63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634873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6398"/>
              <a:buChar char="•"/>
              <a:defRPr sz="6398"/>
            </a:lvl1pPr>
            <a:lvl2pPr indent="-584136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599"/>
              <a:buChar char="•"/>
              <a:defRPr sz="5599"/>
            </a:lvl2pPr>
            <a:lvl3pPr indent="-533336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4799"/>
            </a:lvl3pPr>
            <a:lvl4pPr indent="-482536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4pPr>
            <a:lvl5pPr indent="-482536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5pPr>
            <a:lvl6pPr indent="-482536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6pPr>
            <a:lvl7pPr indent="-482536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7pPr>
            <a:lvl8pPr indent="-482536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8pPr>
            <a:lvl9pPr indent="-482536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/>
            </a:lvl9pPr>
          </a:lstStyle>
          <a:p/>
        </p:txBody>
      </p:sp>
      <p:sp>
        <p:nvSpPr>
          <p:cNvPr id="18" name="Google Shape;18;p27"/>
          <p:cNvSpPr txBox="1"/>
          <p:nvPr>
            <p:ph idx="2" type="body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3199"/>
              <a:buNone/>
              <a:defRPr sz="31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27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b="1" sz="47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b="1" sz="39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b="1" sz="35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9pPr>
          </a:lstStyle>
          <a:p/>
        </p:txBody>
      </p:sp>
      <p:sp>
        <p:nvSpPr>
          <p:cNvPr id="47" name="Google Shape;47;p37"/>
          <p:cNvSpPr txBox="1"/>
          <p:nvPr>
            <p:ph idx="2" type="body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3" type="body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b="1" sz="47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b="1" sz="39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b="1" sz="35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b="1" sz="3199"/>
            </a:lvl9pPr>
          </a:lstStyle>
          <a:p/>
        </p:txBody>
      </p:sp>
      <p:sp>
        <p:nvSpPr>
          <p:cNvPr id="49" name="Google Shape;49;p37"/>
          <p:cNvSpPr txBox="1"/>
          <p:nvPr>
            <p:ph idx="4" type="body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9"/>
          <p:cNvSpPr txBox="1"/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6398"/>
              <a:buFont typeface="Century Gothic"/>
              <a:buNone/>
              <a:defRPr sz="6398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9"/>
          <p:cNvSpPr/>
          <p:nvPr>
            <p:ph idx="2" type="pic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9"/>
          <p:cNvSpPr txBox="1"/>
          <p:nvPr>
            <p:ph idx="1" type="body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3199"/>
              <a:buNone/>
              <a:defRPr sz="3199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None/>
              <a:defRPr sz="2799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0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1" type="body"/>
          </p:nvPr>
        </p:nvSpPr>
        <p:spPr>
          <a:xfrm rot="5400000">
            <a:off x="7837488" y="-2510273"/>
            <a:ext cx="8702676" cy="2102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1"/>
          <p:cNvSpPr txBox="1"/>
          <p:nvPr>
            <p:ph type="title"/>
          </p:nvPr>
        </p:nvSpPr>
        <p:spPr>
          <a:xfrm rot="5400000">
            <a:off x="14261634" y="3913873"/>
            <a:ext cx="11623676" cy="52564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" type="body"/>
          </p:nvPr>
        </p:nvSpPr>
        <p:spPr>
          <a:xfrm rot="5400000">
            <a:off x="3596411" y="-1190198"/>
            <a:ext cx="11623676" cy="15464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y objetos">
  <p:cSld name="1_Título y objeto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559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IMAGE/VIDEO">
  <p:cSld name="TITRE ET IMAGE/VIDEO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1218883" y="3200403"/>
            <a:ext cx="21939885" cy="9051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33336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9A9A9C"/>
              </a:buClr>
              <a:buSzPts val="4799"/>
              <a:buChar char="•"/>
              <a:defRPr sz="4799">
                <a:solidFill>
                  <a:srgbClr val="9A9A9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536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536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536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536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Char char="•"/>
              <a:defRPr sz="3999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 blanco" showMasterSp="0">
  <p:cSld name="1_En blanco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1997"/>
              <a:buFont typeface="Century Gothic"/>
              <a:buNone/>
              <a:defRPr sz="1199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799"/>
              <a:buNone/>
              <a:defRPr sz="4799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999"/>
              <a:buNone/>
              <a:defRPr sz="3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599"/>
              <a:buNone/>
              <a:defRPr sz="35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199"/>
              <a:buNone/>
              <a:defRPr sz="3199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4"/>
          <p:cNvSpPr txBox="1"/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1997"/>
              <a:buFont typeface="Century Gothic"/>
              <a:buNone/>
              <a:defRPr sz="11997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1" type="subTitle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4799"/>
              <a:buNone/>
              <a:defRPr sz="4799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None/>
              <a:defRPr sz="3999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None/>
              <a:defRPr sz="3599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None/>
              <a:defRPr sz="3199"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5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38C"/>
              </a:buClr>
              <a:buSzPts val="8798"/>
              <a:buFont typeface="Century Gothic"/>
              <a:buNone/>
              <a:defRPr b="0" i="0" sz="8798" u="none" cap="none" strike="noStrike">
                <a:solidFill>
                  <a:srgbClr val="0033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136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338C"/>
              </a:buClr>
              <a:buSzPts val="5599"/>
              <a:buFont typeface="Arial"/>
              <a:buChar char="•"/>
              <a:defRPr b="0" i="0" sz="5599" u="none" cap="none" strike="noStrike">
                <a:solidFill>
                  <a:srgbClr val="00338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533336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Char char="•"/>
              <a:defRPr b="0" i="0" sz="47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482536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Char char="•"/>
              <a:defRPr b="0" i="0" sz="39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457136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457136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" name="Google Shape;12;p26"/>
          <p:cNvSpPr/>
          <p:nvPr/>
        </p:nvSpPr>
        <p:spPr>
          <a:xfrm>
            <a:off x="23466200" y="12810742"/>
            <a:ext cx="604837" cy="603250"/>
          </a:xfrm>
          <a:prstGeom prst="ellipse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0" i="0" sz="2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13;p26"/>
          <p:cNvSpPr txBox="1"/>
          <p:nvPr/>
        </p:nvSpPr>
        <p:spPr>
          <a:xfrm>
            <a:off x="23457123" y="12909167"/>
            <a:ext cx="605527" cy="40006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00" spcFirstLastPara="1" rIns="1371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fld id="{00000000-1234-1234-1234-123412341234}" type="slidenum">
              <a:rPr b="0" i="0" lang="es-ES" sz="17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t>‹#›</a:t>
            </a:fld>
            <a:endParaRPr b="0" i="0" sz="2100" u="none" cap="none" strike="noStrik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4" name="Google Shape;14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12353925"/>
            <a:ext cx="3249341" cy="12096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205a2266d45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77650" cy="1381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1eb558ad0_0_263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 ?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0" name="Google Shape;150;g161eb558ad0_0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025" y="2781675"/>
            <a:ext cx="7787325" cy="90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5a2266d45_0_46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Participants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74" name="Google Shape;74;g205a2266d45_0_46"/>
          <p:cNvGraphicFramePr/>
          <p:nvPr/>
        </p:nvGraphicFramePr>
        <p:xfrm>
          <a:off x="4068913" y="3583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{FE5522B3-2579-4861-9E96-A997460DF276}</a:tableStyleId>
              </a:tblPr>
              <a:tblGrid>
                <a:gridCol w="6090600"/>
                <a:gridCol w="6090600"/>
                <a:gridCol w="60906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MBD </a:t>
                      </a: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(Oct 22)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MCSBT SEPT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BBADBA</a:t>
                      </a:r>
                      <a:endParaRPr b="1" sz="26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dk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 Machine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Asan Dopollos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404 Team Not Found 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Bayes Dynamics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Big Data Bandits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Daemons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Cobras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Predictive Bits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BDBA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 Miners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MCSBT &amp; MBD OCT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DataCrew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Datalgo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Zapata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GreenTech Solutions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Datavors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MBD PT 22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PLEDBA</a:t>
                      </a:r>
                      <a:endParaRPr b="1"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Exoticos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Bio-AI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Datatouille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GreenBeans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Tech4Planet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Rayo Avellano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2600">
                          <a:solidFill>
                            <a:schemeClr val="lt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BCSAI</a:t>
                      </a:r>
                      <a:endParaRPr b="1" sz="2600">
                        <a:solidFill>
                          <a:schemeClr val="lt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Team lebanon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Bayes Genes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The Carbon Cutters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Climate Crusaders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Wildnovation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GLM^2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XGreenBoosters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mate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Eco(femme)ly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525" marB="91425" marR="9525" marL="952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26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Respect</a:t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6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5" name="Google Shape;75;g205a2266d45_0_46"/>
          <p:cNvSpPr txBox="1"/>
          <p:nvPr/>
        </p:nvSpPr>
        <p:spPr>
          <a:xfrm>
            <a:off x="7444125" y="2207825"/>
            <a:ext cx="14692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500">
                <a:latin typeface="Century Gothic"/>
                <a:ea typeface="Century Gothic"/>
                <a:cs typeface="Century Gothic"/>
                <a:sym typeface="Century Gothic"/>
              </a:rPr>
              <a:t>138 students, 30 teams, 8 programs</a:t>
            </a:r>
            <a:endParaRPr b="1" sz="4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5a2266d45_0_19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problem (Phase 1)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g205a2266d45_0_19"/>
          <p:cNvSpPr txBox="1"/>
          <p:nvPr/>
        </p:nvSpPr>
        <p:spPr>
          <a:xfrm>
            <a:off x="1583600" y="3544725"/>
            <a:ext cx="12601200" cy="73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Predict failure/incidence on a gas pipe network: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binary classification.</a:t>
            </a:r>
            <a:endParaRPr b="1"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Training data includes both characteristics of each pipe (~10 variables) and previous inspections on the network, including severity of the damage found.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 are given inspections on the pipe network up to the end of 2020 (around 6.5 million rows)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 are required to predict incidences on the revisions that took place in 2021 and 2022 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(around 900K rows, one for each pipe)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Predictions will be scored with the AUC metric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(area under the ROC curve)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3" name="Google Shape;83;g205a2266d45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1875" y="5178052"/>
            <a:ext cx="8484450" cy="51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05a2266d45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1000" y="3131388"/>
            <a:ext cx="4049250" cy="1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05a2266d45_0_33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problem (Phase 2)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1" name="Google Shape;91;g205a2266d45_0_33"/>
          <p:cNvSpPr txBox="1"/>
          <p:nvPr/>
        </p:nvSpPr>
        <p:spPr>
          <a:xfrm>
            <a:off x="1329600" y="3544725"/>
            <a:ext cx="12601200" cy="7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Use your prediction model trained on data to devise an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inspection strategy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for the gas company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Try to model how much your inspection strategy can contribute to: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reduce operational costs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reduce carbon footprint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(avoid gas to be released into the atmosphere)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romanL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improve efficiency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Support your proposed strategy with evidence based in data.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600"/>
              <a:buFont typeface="Century Gothic"/>
              <a:buAutoNum type="arabicPeriod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Be creative, ask for information you might not have, do extra research, etc.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g205a2266d45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8600" y="3799238"/>
            <a:ext cx="8769949" cy="582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5a2266d45_0_25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spicy stuff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g205a2266d45_0_25"/>
          <p:cNvSpPr txBox="1"/>
          <p:nvPr/>
        </p:nvSpPr>
        <p:spPr>
          <a:xfrm>
            <a:off x="1759475" y="3670425"/>
            <a:ext cx="18084000" cy="7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44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very large dataset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1.4 million pipes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7 million inspections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Highly imbalanced classes 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incidences occur 1-2 times every 1000 inspections.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Categorical features with many values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e.g. “town” has  +2,000 levels (number of different towns in Spain)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●"/>
            </a:pP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 b="1"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Century Gothic"/>
              <a:buChar char="○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You’ll need to be creative to think of predictive features for each pipe based on the dataset of previous inspections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44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3400"/>
              <a:buFont typeface="Century Gothic"/>
              <a:buChar char="●"/>
            </a:pP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Face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memory issues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sparse data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b="1" lang="es-ES" sz="3400">
                <a:latin typeface="Century Gothic"/>
                <a:ea typeface="Century Gothic"/>
                <a:cs typeface="Century Gothic"/>
                <a:sym typeface="Century Gothic"/>
              </a:rPr>
              <a:t>computational tractability</a:t>
            </a:r>
            <a:r>
              <a:rPr lang="es-ES" sz="3400">
                <a:latin typeface="Century Gothic"/>
                <a:ea typeface="Century Gothic"/>
                <a:cs typeface="Century Gothic"/>
                <a:sym typeface="Century Gothic"/>
              </a:rPr>
              <a:t>, etc.</a:t>
            </a:r>
            <a:endParaRPr sz="3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0" name="Google Shape;100;g205a2266d4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2075" y="1100750"/>
            <a:ext cx="7031325" cy="58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bd95d7e95_0_21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Evaluation criteria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g13bd95d7e95_0_21"/>
          <p:cNvSpPr/>
          <p:nvPr/>
        </p:nvSpPr>
        <p:spPr>
          <a:xfrm>
            <a:off x="12669800" y="3876450"/>
            <a:ext cx="9717600" cy="5963100"/>
          </a:xfrm>
          <a:prstGeom prst="ellipse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13bd95d7e95_0_21"/>
          <p:cNvSpPr/>
          <p:nvPr/>
        </p:nvSpPr>
        <p:spPr>
          <a:xfrm>
            <a:off x="2375475" y="3962300"/>
            <a:ext cx="9914100" cy="6119400"/>
          </a:xfrm>
          <a:prstGeom prst="ellipse">
            <a:avLst/>
          </a:prstGeom>
          <a:noFill/>
          <a:ln cap="flat" cmpd="sng" w="7620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3bd95d7e95_0_21"/>
          <p:cNvSpPr txBox="1"/>
          <p:nvPr/>
        </p:nvSpPr>
        <p:spPr>
          <a:xfrm>
            <a:off x="5962575" y="4951150"/>
            <a:ext cx="455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s-ES" sz="3800">
                <a:solidFill>
                  <a:srgbClr val="66666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Technical</a:t>
            </a:r>
            <a:endParaRPr b="1" i="0" sz="3800" u="none" cap="none" strike="noStrike">
              <a:solidFill>
                <a:srgbClr val="66666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g13bd95d7e95_0_21"/>
          <p:cNvSpPr txBox="1"/>
          <p:nvPr/>
        </p:nvSpPr>
        <p:spPr>
          <a:xfrm>
            <a:off x="14609275" y="5590025"/>
            <a:ext cx="72534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Efficient data storytelling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New Insights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Strategy modeling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Asking the right questions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Pitch clarity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1" name="Google Shape;111;g13bd95d7e95_0_21"/>
          <p:cNvSpPr txBox="1"/>
          <p:nvPr/>
        </p:nvSpPr>
        <p:spPr>
          <a:xfrm>
            <a:off x="16547550" y="4569325"/>
            <a:ext cx="250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lang="es-ES" sz="38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</a:t>
            </a:r>
            <a:endParaRPr b="1" i="0" sz="3800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2" name="Google Shape;112;g13bd95d7e95_0_21"/>
          <p:cNvSpPr txBox="1"/>
          <p:nvPr/>
        </p:nvSpPr>
        <p:spPr>
          <a:xfrm>
            <a:off x="3967650" y="6017225"/>
            <a:ext cx="7253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Data wrangling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Exploratory data analysis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s-ES" sz="3700">
                <a:latin typeface="Century Gothic"/>
                <a:ea typeface="Century Gothic"/>
                <a:cs typeface="Century Gothic"/>
                <a:sym typeface="Century Gothic"/>
              </a:rPr>
              <a:t>Feature engineering</a:t>
            </a:r>
            <a:endParaRPr sz="37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ES" sz="3700">
                <a:latin typeface="Century Gothic"/>
                <a:ea typeface="Century Gothic"/>
                <a:cs typeface="Century Gothic"/>
                <a:sym typeface="Century Gothic"/>
              </a:rPr>
              <a:t>Model performance metrics</a:t>
            </a:r>
            <a:endParaRPr b="1" sz="37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61eb558ad0_0_236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Timeline and deliverables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9" name="Google Shape;119;g161eb558ad0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4075" y="3300145"/>
            <a:ext cx="11587050" cy="651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61eb558ad0_0_236"/>
          <p:cNvSpPr/>
          <p:nvPr/>
        </p:nvSpPr>
        <p:spPr>
          <a:xfrm>
            <a:off x="11455375" y="5433450"/>
            <a:ext cx="12172500" cy="4629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61eb558ad0_0_236"/>
          <p:cNvSpPr txBox="1"/>
          <p:nvPr/>
        </p:nvSpPr>
        <p:spPr>
          <a:xfrm>
            <a:off x="1387225" y="3468050"/>
            <a:ext cx="9476100" cy="7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By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Feb 24th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your team will be required to hand in: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your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notebooks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 with EDA, feature engineering, model training and results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(conveniently explained in comments)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An </a:t>
            </a:r>
            <a:r>
              <a:rPr b="1" lang="es-ES" sz="3600">
                <a:latin typeface="Century Gothic"/>
                <a:ea typeface="Century Gothic"/>
                <a:cs typeface="Century Gothic"/>
                <a:sym typeface="Century Gothic"/>
              </a:rPr>
              <a:t>executive summary (3-5 pages) 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describing your inspection strategy and its economic &amp; environmental impact </a:t>
            </a:r>
            <a:b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(you can support the report with graphs in appendices, if needed)</a:t>
            </a:r>
            <a:endParaRPr sz="3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61eb558ad0_0_236"/>
          <p:cNvSpPr txBox="1"/>
          <p:nvPr/>
        </p:nvSpPr>
        <p:spPr>
          <a:xfrm>
            <a:off x="1863725" y="11215050"/>
            <a:ext cx="2065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entury Gothic"/>
              <a:buChar char="●"/>
            </a:pP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Finalists announced on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Feb 27th</a:t>
            </a:r>
            <a:r>
              <a:rPr lang="es-ES" sz="3600">
                <a:latin typeface="Century Gothic"/>
                <a:ea typeface="Century Gothic"/>
                <a:cs typeface="Century Gothic"/>
                <a:sym typeface="Century Gothic"/>
              </a:rPr>
              <a:t>: 3 extra days to prepare your pitches for </a:t>
            </a:r>
            <a:r>
              <a:rPr lang="es-ES" sz="3600"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Mar 2nd</a:t>
            </a:r>
            <a:endParaRPr sz="3600"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1eb558ad0_0_242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g161eb558ad0_0_242"/>
          <p:cNvSpPr txBox="1"/>
          <p:nvPr/>
        </p:nvSpPr>
        <p:spPr>
          <a:xfrm>
            <a:off x="2306575" y="2678400"/>
            <a:ext cx="18084000" cy="9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Structure your team according to expertise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Work in parallel on Phase 1 and Phase 2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Leadership and organization </a:t>
            </a:r>
            <a:b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</a:b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Keep your motivation high !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numbers matter, but ideas </a:t>
            </a: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matter</a:t>
            </a: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 more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Start simple, then elaborate 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Start with a plain vanilla model to set some benchmarks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Iterate the cycle and improve on different phases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●"/>
            </a:pPr>
            <a:r>
              <a:rPr b="1" lang="es-ES" sz="4100">
                <a:latin typeface="Century Gothic"/>
                <a:ea typeface="Century Gothic"/>
                <a:cs typeface="Century Gothic"/>
                <a:sym typeface="Century Gothic"/>
              </a:rPr>
              <a:t>Use your mentoring sessions well</a:t>
            </a:r>
            <a:endParaRPr b="1"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889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Font typeface="Century Gothic"/>
              <a:buChar char="○"/>
            </a:pPr>
            <a:r>
              <a:rPr lang="es-ES" sz="4100">
                <a:latin typeface="Century Gothic"/>
                <a:ea typeface="Century Gothic"/>
                <a:cs typeface="Century Gothic"/>
                <a:sym typeface="Century Gothic"/>
              </a:rPr>
              <a:t>Prepare your questions for the mentors</a:t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g161eb558ad0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2475" y="2678411"/>
            <a:ext cx="8332925" cy="3482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5a2266d45_0_0"/>
          <p:cNvSpPr/>
          <p:nvPr/>
        </p:nvSpPr>
        <p:spPr>
          <a:xfrm>
            <a:off x="921625" y="1018050"/>
            <a:ext cx="2316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lang="es-ES" sz="6600">
                <a:solidFill>
                  <a:srgbClr val="00339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Mentors</a:t>
            </a:r>
            <a:endParaRPr b="1" i="0" sz="6600" u="none" cap="none" strike="noStrike">
              <a:solidFill>
                <a:srgbClr val="00339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7" name="Google Shape;137;g205a2266d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1425" y="2000625"/>
            <a:ext cx="4302375" cy="5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205a2266d4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7825" y="2000625"/>
            <a:ext cx="4350950" cy="5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05a2266d45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737" y="7709475"/>
            <a:ext cx="4153400" cy="53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05a2266d45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87125" y="7709463"/>
            <a:ext cx="4350950" cy="51995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g205a2266d45_0_0"/>
          <p:cNvGraphicFramePr/>
          <p:nvPr/>
        </p:nvGraphicFramePr>
        <p:xfrm>
          <a:off x="921625" y="547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{FE5522B3-2579-4861-9E96-A997460DF276}</a:tableStyleId>
              </a:tblPr>
              <a:tblGrid>
                <a:gridCol w="565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3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First Mentorship</a:t>
                      </a:r>
                      <a:endParaRPr b="1" sz="3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>
                          <a:solidFill>
                            <a:srgbClr val="FF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Feb 13-14</a:t>
                      </a:r>
                      <a:endParaRPr sz="3000">
                        <a:solidFill>
                          <a:srgbClr val="FF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ES" sz="3000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Second Mentorship</a:t>
                      </a:r>
                      <a:endParaRPr b="1" sz="3000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3000">
                          <a:solidFill>
                            <a:srgbClr val="FF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Feb 20-21</a:t>
                      </a:r>
                      <a:endParaRPr sz="3000">
                        <a:solidFill>
                          <a:srgbClr val="FF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2" name="Google Shape;142;g205a2266d4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687125" y="2022969"/>
            <a:ext cx="4302375" cy="517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05a2266d45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31238" y="7709475"/>
            <a:ext cx="4469767" cy="51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e ed for sust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2020-12-22T12:19:23Z</dcterms:created>
  <dc:creator>Isabela Alcazar</dc:creator>
</cp:coreProperties>
</file>